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13"/>
  </p:notesMasterIdLst>
  <p:sldIdLst>
    <p:sldId id="268" r:id="rId2"/>
    <p:sldId id="269" r:id="rId3"/>
    <p:sldId id="270" r:id="rId4"/>
    <p:sldId id="274" r:id="rId5"/>
    <p:sldId id="275" r:id="rId6"/>
    <p:sldId id="276" r:id="rId7"/>
    <p:sldId id="277" r:id="rId8"/>
    <p:sldId id="271" r:id="rId9"/>
    <p:sldId id="278" r:id="rId10"/>
    <p:sldId id="272" r:id="rId11"/>
    <p:sldId id="273" r:id="rId1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8"/>
    <p:restoredTop sz="92954"/>
  </p:normalViewPr>
  <p:slideViewPr>
    <p:cSldViewPr>
      <p:cViewPr>
        <p:scale>
          <a:sx n="138" d="100"/>
          <a:sy n="138" d="100"/>
        </p:scale>
        <p:origin x="1832" y="144"/>
      </p:cViewPr>
      <p:guideLst>
        <p:guide orient="horz" pos="2880"/>
        <p:guide pos="2160"/>
      </p:guideLst>
    </p:cSldViewPr>
  </p:slideViewPr>
  <p:outlineViewPr>
    <p:cViewPr>
      <p:scale>
        <a:sx n="33" d="100"/>
        <a:sy n="33" d="100"/>
      </p:scale>
      <p:origin x="0" y="-7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3738619D-2879-2246-ABF3-7DBE46F7B6EB}" type="datetimeFigureOut">
              <a:rPr lang="en-US" smtClean="0"/>
              <a:t>2/19/20</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F50C3A74-D488-D84B-B3EB-EADBE0724C2F}" type="slidenum">
              <a:rPr lang="en-US" smtClean="0"/>
              <a:t>‹#›</a:t>
            </a:fld>
            <a:endParaRPr lang="en-US"/>
          </a:p>
        </p:txBody>
      </p:sp>
    </p:spTree>
    <p:extLst>
      <p:ext uri="{BB962C8B-B14F-4D97-AF65-F5344CB8AC3E}">
        <p14:creationId xmlns:p14="http://schemas.microsoft.com/office/powerpoint/2010/main" val="1086767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0C3A74-D488-D84B-B3EB-EADBE0724C2F}" type="slidenum">
              <a:rPr lang="en-US" smtClean="0"/>
              <a:t>3</a:t>
            </a:fld>
            <a:endParaRPr lang="en-US"/>
          </a:p>
        </p:txBody>
      </p:sp>
    </p:spTree>
    <p:extLst>
      <p:ext uri="{BB962C8B-B14F-4D97-AF65-F5344CB8AC3E}">
        <p14:creationId xmlns:p14="http://schemas.microsoft.com/office/powerpoint/2010/main" val="608650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0C3A74-D488-D84B-B3EB-EADBE0724C2F}" type="slidenum">
              <a:rPr lang="en-US" smtClean="0"/>
              <a:t>7</a:t>
            </a:fld>
            <a:endParaRPr lang="en-US"/>
          </a:p>
        </p:txBody>
      </p:sp>
    </p:spTree>
    <p:extLst>
      <p:ext uri="{BB962C8B-B14F-4D97-AF65-F5344CB8AC3E}">
        <p14:creationId xmlns:p14="http://schemas.microsoft.com/office/powerpoint/2010/main" val="100860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936904" y="3500558"/>
            <a:ext cx="5898592" cy="2414016"/>
          </a:xfrm>
          <a:solidFill>
            <a:srgbClr val="FFFFFF"/>
          </a:solidFill>
          <a:ln w="38100">
            <a:solidFill>
              <a:srgbClr val="404040"/>
            </a:solidFill>
          </a:ln>
        </p:spPr>
        <p:txBody>
          <a:bodyPr lIns="274320" rIns="274320" anchor="ctr" anchorCtr="1">
            <a:normAutofit/>
          </a:bodyPr>
          <a:lstStyle>
            <a:lvl1pPr algn="ctr">
              <a:defRPr sz="2975">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1718187" y="6383731"/>
            <a:ext cx="4336028" cy="1818511"/>
          </a:xfrm>
          <a:noFill/>
        </p:spPr>
        <p:txBody>
          <a:bodyPr>
            <a:normAutofit/>
          </a:bodyPr>
          <a:lstStyle>
            <a:lvl1pPr marL="0" indent="0" algn="ctr">
              <a:buNone/>
              <a:defRPr sz="1615">
                <a:solidFill>
                  <a:schemeClr val="tx1">
                    <a:lumMod val="75000"/>
                    <a:lumOff val="25000"/>
                  </a:schemeClr>
                </a:solidFill>
              </a:defRPr>
            </a:lvl1pPr>
            <a:lvl2pPr marL="388620" indent="0" algn="ctr">
              <a:buNone/>
              <a:defRPr sz="1615"/>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2/19/20</a:t>
            </a:fld>
            <a:endParaRPr lang="en-US"/>
          </a:p>
        </p:txBody>
      </p:sp>
      <p:sp>
        <p:nvSpPr>
          <p:cNvPr id="8" name="Footer Placeholder 7"/>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9" name="Slide Number Placeholder 8"/>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13723870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2/19/20</a:t>
            </a:fld>
            <a:endParaRPr lang="en-US"/>
          </a:p>
        </p:txBody>
      </p:sp>
      <p:sp>
        <p:nvSpPr>
          <p:cNvPr id="5" name="Footer Placeholder 4"/>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6" name="Slide Number Placeholder 5"/>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3577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16359" y="1374648"/>
            <a:ext cx="895871" cy="73091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65139" y="1374648"/>
            <a:ext cx="4008748" cy="73091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2/19/20</a:t>
            </a:fld>
            <a:endParaRPr lang="en-US"/>
          </a:p>
        </p:txBody>
      </p:sp>
      <p:sp>
        <p:nvSpPr>
          <p:cNvPr id="5" name="Footer Placeholder 4"/>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6" name="Slide Number Placeholder 5"/>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3640819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2/19/20</a:t>
            </a:fld>
            <a:endParaRPr lang="en-US"/>
          </a:p>
        </p:txBody>
      </p:sp>
      <p:sp>
        <p:nvSpPr>
          <p:cNvPr id="8" name="Footer Placeholder 7"/>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9" name="Slide Number Placeholder 8"/>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338429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940460" y="3500558"/>
            <a:ext cx="5899252" cy="2414016"/>
          </a:xfrm>
          <a:solidFill>
            <a:srgbClr val="FFFFFF"/>
          </a:solidFill>
          <a:ln w="38100">
            <a:solidFill>
              <a:srgbClr val="404040"/>
            </a:solidFill>
          </a:ln>
        </p:spPr>
        <p:txBody>
          <a:bodyPr lIns="274320" rIns="274320" anchor="ctr" anchorCtr="1">
            <a:normAutofit/>
          </a:bodyPr>
          <a:lstStyle>
            <a:lvl1pPr>
              <a:defRPr sz="2975">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18187" y="6383615"/>
            <a:ext cx="4336028" cy="1855454"/>
          </a:xfrm>
        </p:spPr>
        <p:txBody>
          <a:bodyPr anchor="t" anchorCtr="1">
            <a:normAutofit/>
          </a:bodyPr>
          <a:lstStyle>
            <a:lvl1pPr marL="0" indent="0">
              <a:buNone/>
              <a:defRPr sz="1615">
                <a:solidFill>
                  <a:schemeClr val="tx1"/>
                </a:solidFill>
              </a:defRPr>
            </a:lvl1pPr>
            <a:lvl2pPr marL="388620" indent="0">
              <a:buNone/>
              <a:defRPr sz="1615">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2/19/20</a:t>
            </a:fld>
            <a:endParaRPr lang="en-US"/>
          </a:p>
        </p:txBody>
      </p:sp>
      <p:sp>
        <p:nvSpPr>
          <p:cNvPr id="8" name="Footer Placeholder 7"/>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9" name="Slide Number Placeholder 8"/>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4649367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36903" y="3869131"/>
            <a:ext cx="2794820" cy="4549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40676" y="3869131"/>
            <a:ext cx="2796939" cy="4549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D8BD707-D9CF-40AE-B4C6-C98DA3205C09}" type="datetimeFigureOut">
              <a:rPr lang="en-US" smtClean="0"/>
              <a:t>2/19/20</a:t>
            </a:fld>
            <a:endParaRPr lang="en-US"/>
          </a:p>
        </p:txBody>
      </p:sp>
      <p:sp>
        <p:nvSpPr>
          <p:cNvPr id="9" name="Footer Placeholder 8"/>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10" name="Slide Number Placeholder 9"/>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249810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6903" y="3393037"/>
            <a:ext cx="2794820" cy="1032661"/>
          </a:xfrm>
        </p:spPr>
        <p:txBody>
          <a:bodyPr anchor="b" anchorCtr="1">
            <a:normAutofit/>
          </a:bodyPr>
          <a:lstStyle>
            <a:lvl1pPr marL="0" indent="0" algn="ctr">
              <a:buNone/>
              <a:defRPr sz="1615" b="0" cap="all" spc="85" baseline="0">
                <a:solidFill>
                  <a:schemeClr val="accent2">
                    <a:lumMod val="75000"/>
                  </a:schemeClr>
                </a:solidFill>
              </a:defRPr>
            </a:lvl1pPr>
            <a:lvl2pPr marL="388620" indent="0">
              <a:buNone/>
              <a:defRPr sz="1615"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936903" y="4610100"/>
            <a:ext cx="2794820" cy="38086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040676" y="4610100"/>
            <a:ext cx="2796939" cy="3808605"/>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040676" y="3393037"/>
            <a:ext cx="2796939" cy="1032661"/>
          </a:xfrm>
        </p:spPr>
        <p:txBody>
          <a:bodyPr anchor="b" anchorCtr="1">
            <a:normAutofit/>
          </a:bodyPr>
          <a:lstStyle>
            <a:lvl1pPr marL="0" indent="0" algn="ctr">
              <a:buNone/>
              <a:defRPr sz="1615" b="0" cap="all" spc="85" baseline="0">
                <a:solidFill>
                  <a:schemeClr val="accent2">
                    <a:lumMod val="75000"/>
                  </a:schemeClr>
                </a:solidFill>
              </a:defRPr>
            </a:lvl1pPr>
            <a:lvl2pPr marL="388620" indent="0">
              <a:buNone/>
              <a:defRPr sz="1615"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2/19/20</a:t>
            </a:fld>
            <a:endParaRPr lang="en-US"/>
          </a:p>
        </p:txBody>
      </p:sp>
      <p:sp>
        <p:nvSpPr>
          <p:cNvPr id="8" name="Footer Placeholder 7"/>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9" name="Slide Number Placeholder 8"/>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8548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2/19/20</a:t>
            </a:fld>
            <a:endParaRPr lang="en-US"/>
          </a:p>
        </p:txBody>
      </p:sp>
      <p:sp>
        <p:nvSpPr>
          <p:cNvPr id="4" name="Footer Placeholder 3"/>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5" name="Slide Number Placeholder 4"/>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94252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2/19/20</a:t>
            </a:fld>
            <a:endParaRPr lang="en-US"/>
          </a:p>
        </p:txBody>
      </p:sp>
      <p:sp>
        <p:nvSpPr>
          <p:cNvPr id="3" name="Footer Placeholder 2"/>
          <p:cNvSpPr>
            <a:spLocks noGrp="1"/>
          </p:cNvSpPr>
          <p:nvPr>
            <p:ph type="ftr" sz="quarter" idx="11"/>
          </p:nvPr>
        </p:nvSpPr>
        <p:spPr/>
        <p:txBody>
          <a:body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4" name="Slide Number Placeholder 3"/>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4716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3886200" cy="1005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544598" y="3290950"/>
            <a:ext cx="2797005" cy="1674196"/>
          </a:xfrm>
          <a:solidFill>
            <a:srgbClr val="FFFFFF"/>
          </a:solidFill>
          <a:ln>
            <a:solidFill>
              <a:srgbClr val="404040"/>
            </a:solidFill>
          </a:ln>
        </p:spPr>
        <p:txBody>
          <a:bodyPr anchor="ctr" anchorCtr="1">
            <a:normAutofit/>
          </a:bodyPr>
          <a:lstStyle>
            <a:lvl1pPr>
              <a:defRPr sz="1785">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4294251" y="1180186"/>
            <a:ext cx="3070098" cy="7698029"/>
          </a:xfrm>
        </p:spPr>
        <p:txBody>
          <a:bodyPr>
            <a:normAutofit/>
          </a:bodyPr>
          <a:lstStyle>
            <a:lvl1pPr>
              <a:defRPr sz="1615">
                <a:solidFill>
                  <a:schemeClr val="tx1"/>
                </a:solidFill>
              </a:defRPr>
            </a:lvl1pPr>
            <a:lvl2pPr>
              <a:defRPr sz="1360">
                <a:solidFill>
                  <a:schemeClr val="tx1"/>
                </a:solidFill>
              </a:defRPr>
            </a:lvl2pPr>
            <a:lvl3pPr>
              <a:defRPr sz="1360">
                <a:solidFill>
                  <a:schemeClr val="tx1"/>
                </a:solidFill>
              </a:defRPr>
            </a:lvl3pPr>
            <a:lvl4pPr>
              <a:defRPr sz="1360">
                <a:solidFill>
                  <a:schemeClr val="tx1"/>
                </a:solidFill>
              </a:defRPr>
            </a:lvl4pPr>
            <a:lvl5pPr>
              <a:defRPr sz="1360">
                <a:solidFill>
                  <a:schemeClr val="tx1"/>
                </a:solidFill>
              </a:defRPr>
            </a:lvl5pPr>
            <a:lvl6pPr>
              <a:defRPr sz="1360"/>
            </a:lvl6pPr>
            <a:lvl7pPr>
              <a:defRPr sz="1360"/>
            </a:lvl7pPr>
            <a:lvl8pPr>
              <a:defRPr sz="1360"/>
            </a:lvl8pPr>
            <a:lvl9pPr>
              <a:defRPr sz="13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3520" y="5206547"/>
            <a:ext cx="2419160" cy="3217919"/>
          </a:xfrm>
        </p:spPr>
        <p:txBody>
          <a:bodyPr anchor="t" anchorCtr="1">
            <a:normAutofit/>
          </a:bodyPr>
          <a:lstStyle>
            <a:lvl1pPr marL="0" indent="0" algn="ctr">
              <a:buNone/>
              <a:defRPr sz="1275">
                <a:solidFill>
                  <a:srgbClr val="FFFFFF"/>
                </a:solidFill>
              </a:defRPr>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9" name="Date Placeholder 8"/>
          <p:cNvSpPr>
            <a:spLocks noGrp="1"/>
          </p:cNvSpPr>
          <p:nvPr>
            <p:ph type="dt" sz="half" idx="10"/>
          </p:nvPr>
        </p:nvSpPr>
        <p:spPr/>
        <p:txBody>
          <a:bodyPr/>
          <a:lstStyle/>
          <a:p>
            <a:fld id="{1D8BD707-D9CF-40AE-B4C6-C98DA3205C09}" type="datetimeFigureOut">
              <a:rPr lang="en-US" smtClean="0"/>
              <a:t>2/19/20</a:t>
            </a:fld>
            <a:endParaRPr lang="en-US"/>
          </a:p>
        </p:txBody>
      </p:sp>
      <p:sp>
        <p:nvSpPr>
          <p:cNvPr id="10" name="Footer Placeholder 9"/>
          <p:cNvSpPr>
            <a:spLocks noGrp="1"/>
          </p:cNvSpPr>
          <p:nvPr>
            <p:ph type="ftr" sz="quarter" idx="11"/>
          </p:nvPr>
        </p:nvSpPr>
        <p:spPr>
          <a:xfrm>
            <a:off x="544598" y="9146438"/>
            <a:ext cx="3235438" cy="469392"/>
          </a:xfrm>
        </p:spPr>
        <p:txBody>
          <a:bodyPr>
            <a:normAutofit/>
          </a:bodyPr>
          <a:lstStyle>
            <a:lvl1pPr>
              <a:defRPr>
                <a:solidFill>
                  <a:srgbClr val="FFFFFF">
                    <a:alpha val="70000"/>
                  </a:srgbClr>
                </a:solidFill>
              </a:defRPr>
            </a:lvl1p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11" name="Slide Number Placeholder 10"/>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4197757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3886199" cy="1005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544068" y="3290948"/>
            <a:ext cx="2798064" cy="1676400"/>
          </a:xfrm>
          <a:solidFill>
            <a:srgbClr val="FFFFFF"/>
          </a:solidFill>
          <a:ln>
            <a:solidFill>
              <a:srgbClr val="262626"/>
            </a:solidFill>
          </a:ln>
        </p:spPr>
        <p:txBody>
          <a:bodyPr anchor="ctr" anchorCtr="1">
            <a:noAutofit/>
          </a:bodyPr>
          <a:lstStyle>
            <a:lvl1pPr>
              <a:defRPr sz="1785">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6200" y="-61852"/>
            <a:ext cx="3890087" cy="10058400"/>
          </a:xfrm>
          <a:solidFill>
            <a:schemeClr val="bg1">
              <a:lumMod val="75000"/>
            </a:schemeClr>
          </a:solidFill>
        </p:spPr>
        <p:txBody>
          <a:bodyPr anchor="t"/>
          <a:lstStyle>
            <a:lvl1pPr marL="0" indent="0">
              <a:buNone/>
              <a:defRPr sz="2720">
                <a:solidFill>
                  <a:schemeClr val="bg1">
                    <a:lumMod val="85000"/>
                    <a:lumOff val="15000"/>
                  </a:schemeClr>
                </a:solidFill>
              </a:defRPr>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733520" y="5206549"/>
            <a:ext cx="2419160" cy="3217921"/>
          </a:xfrm>
        </p:spPr>
        <p:txBody>
          <a:bodyPr anchor="t" anchorCtr="1">
            <a:normAutofit/>
          </a:bodyPr>
          <a:lstStyle>
            <a:lvl1pPr marL="0" indent="0" algn="ctr">
              <a:buNone/>
              <a:defRPr sz="1275">
                <a:solidFill>
                  <a:srgbClr val="FFFFFF"/>
                </a:solidFill>
              </a:defRPr>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D8BD707-D9CF-40AE-B4C6-C98DA3205C09}" type="datetimeFigureOut">
              <a:rPr lang="en-US" smtClean="0"/>
              <a:t>2/19/20</a:t>
            </a:fld>
            <a:endParaRPr lang="en-US"/>
          </a:p>
        </p:txBody>
      </p:sp>
      <p:sp>
        <p:nvSpPr>
          <p:cNvPr id="9" name="Footer Placeholder 8"/>
          <p:cNvSpPr>
            <a:spLocks noGrp="1"/>
          </p:cNvSpPr>
          <p:nvPr>
            <p:ph type="ftr" sz="quarter" idx="11"/>
          </p:nvPr>
        </p:nvSpPr>
        <p:spPr>
          <a:xfrm>
            <a:off x="544068" y="9146438"/>
            <a:ext cx="3233318" cy="469392"/>
          </a:xfrm>
        </p:spPr>
        <p:txBody>
          <a:bodyPr>
            <a:normAutofit/>
          </a:bodyPr>
          <a:lstStyle>
            <a:lvl1pPr>
              <a:defRPr>
                <a:solidFill>
                  <a:srgbClr val="FFFFFF">
                    <a:alpha val="70000"/>
                  </a:srgbClr>
                </a:solidFill>
              </a:defRPr>
            </a:lvl1p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10" name="Slide Number Placeholder 9"/>
          <p:cNvSpPr>
            <a:spLocks noGrp="1"/>
          </p:cNvSpPr>
          <p:nvPr>
            <p:ph type="sldNum" sz="quarter" idx="12"/>
          </p:nvPr>
        </p:nvSpPr>
        <p:spPr/>
        <p:txBody>
          <a:body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38775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365139" y="1414882"/>
            <a:ext cx="5047092" cy="17434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65139" y="3869133"/>
            <a:ext cx="5047092" cy="45495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082101" y="9150264"/>
            <a:ext cx="1755514" cy="475153"/>
          </a:xfrm>
          <a:prstGeom prst="rect">
            <a:avLst/>
          </a:prstGeom>
        </p:spPr>
        <p:txBody>
          <a:bodyPr vert="horz" lIns="91440" tIns="45720" rIns="91440" bIns="45720" rtlCol="0" anchor="ctr"/>
          <a:lstStyle>
            <a:lvl1pPr algn="r">
              <a:defRPr sz="850">
                <a:solidFill>
                  <a:schemeClr val="tx1">
                    <a:alpha val="70000"/>
                  </a:schemeClr>
                </a:solidFill>
              </a:defRPr>
            </a:lvl1pPr>
          </a:lstStyle>
          <a:p>
            <a:fld id="{1D8BD707-D9CF-40AE-B4C6-C98DA3205C09}" type="datetimeFigureOut">
              <a:rPr lang="en-US" smtClean="0"/>
              <a:t>2/19/20</a:t>
            </a:fld>
            <a:endParaRPr lang="en-US"/>
          </a:p>
        </p:txBody>
      </p:sp>
      <p:sp>
        <p:nvSpPr>
          <p:cNvPr id="5" name="Footer Placeholder 4"/>
          <p:cNvSpPr>
            <a:spLocks noGrp="1"/>
          </p:cNvSpPr>
          <p:nvPr>
            <p:ph type="ftr" sz="quarter" idx="3"/>
          </p:nvPr>
        </p:nvSpPr>
        <p:spPr>
          <a:xfrm>
            <a:off x="936903" y="9146438"/>
            <a:ext cx="3873164" cy="469392"/>
          </a:xfrm>
          <a:prstGeom prst="rect">
            <a:avLst/>
          </a:prstGeom>
        </p:spPr>
        <p:txBody>
          <a:bodyPr vert="horz" lIns="91440" tIns="45720" rIns="91440" bIns="45720" rtlCol="0" anchor="ctr"/>
          <a:lstStyle>
            <a:lvl1pPr algn="l">
              <a:defRPr sz="850">
                <a:solidFill>
                  <a:schemeClr val="tx1">
                    <a:alpha val="70000"/>
                  </a:schemeClr>
                </a:solidFill>
              </a:defRPr>
            </a:lvl1pPr>
          </a:lstStyle>
          <a:p>
            <a:pPr marL="12700">
              <a:lnSpc>
                <a:spcPct val="100000"/>
              </a:lnSpc>
              <a:spcBef>
                <a:spcPts val="125"/>
              </a:spcBef>
            </a:pPr>
            <a:r>
              <a:rPr lang="en-US" spc="10">
                <a:solidFill>
                  <a:srgbClr val="808285"/>
                </a:solidFill>
              </a:rPr>
              <a:t>Official </a:t>
            </a:r>
            <a:r>
              <a:rPr lang="en-US" spc="-45">
                <a:solidFill>
                  <a:srgbClr val="808285"/>
                </a:solidFill>
              </a:rPr>
              <a:t>SAT </a:t>
            </a:r>
            <a:r>
              <a:rPr lang="en-US" spc="10">
                <a:solidFill>
                  <a:srgbClr val="808285"/>
                </a:solidFill>
              </a:rPr>
              <a:t>Practice </a:t>
            </a:r>
            <a:r>
              <a:rPr lang="en-US" spc="15"/>
              <a:t>Lesson </a:t>
            </a:r>
            <a:r>
              <a:rPr lang="en-US" spc="-5"/>
              <a:t>Plans: </a:t>
            </a:r>
            <a:r>
              <a:rPr lang="en-US" spc="50"/>
              <a:t>for </a:t>
            </a:r>
            <a:r>
              <a:rPr lang="en-US" spc="10"/>
              <a:t>Teachers </a:t>
            </a:r>
            <a:r>
              <a:rPr lang="en-US" spc="30"/>
              <a:t>by</a:t>
            </a:r>
            <a:r>
              <a:rPr lang="en-US" spc="-140"/>
              <a:t> </a:t>
            </a:r>
            <a:r>
              <a:rPr lang="en-US" spc="10"/>
              <a:t>Teachers</a:t>
            </a:r>
            <a:endParaRPr lang="en-US" spc="10" dirty="0"/>
          </a:p>
        </p:txBody>
      </p:sp>
      <p:sp>
        <p:nvSpPr>
          <p:cNvPr id="6" name="Slide Number Placeholder 5"/>
          <p:cNvSpPr>
            <a:spLocks noGrp="1"/>
          </p:cNvSpPr>
          <p:nvPr>
            <p:ph type="sldNum" sz="quarter" idx="4"/>
          </p:nvPr>
        </p:nvSpPr>
        <p:spPr>
          <a:xfrm>
            <a:off x="7004095" y="9119616"/>
            <a:ext cx="310896" cy="536448"/>
          </a:xfrm>
          <a:prstGeom prst="ellipse">
            <a:avLst/>
          </a:prstGeom>
          <a:solidFill>
            <a:srgbClr val="1D1D1D">
              <a:alpha val="69804"/>
            </a:srgbClr>
          </a:solidFill>
        </p:spPr>
        <p:txBody>
          <a:bodyPr vert="horz" lIns="18288" tIns="45720" rIns="18288" bIns="45720" rtlCol="0" anchor="ctr">
            <a:noAutofit/>
          </a:bodyPr>
          <a:lstStyle>
            <a:lvl1pPr algn="ctr">
              <a:defRPr sz="935" spc="0" baseline="0">
                <a:solidFill>
                  <a:srgbClr val="FFFFFF"/>
                </a:solidFill>
              </a:defRPr>
            </a:lvl1pPr>
          </a:lstStyle>
          <a:p>
            <a:pPr marL="38100">
              <a:lnSpc>
                <a:spcPct val="100000"/>
              </a:lnSpc>
              <a:spcBef>
                <a:spcPts val="125"/>
              </a:spcBef>
            </a:pPr>
            <a:fld id="{81D60167-4931-47E6-BA6A-407CBD079E47}" type="slidenum">
              <a:rPr lang="en-US" spc="25" smtClean="0"/>
              <a:t>‹#›</a:t>
            </a:fld>
            <a:endParaRPr lang="en-US" spc="25" dirty="0"/>
          </a:p>
        </p:txBody>
      </p:sp>
    </p:spTree>
    <p:extLst>
      <p:ext uri="{BB962C8B-B14F-4D97-AF65-F5344CB8AC3E}">
        <p14:creationId xmlns:p14="http://schemas.microsoft.com/office/powerpoint/2010/main" val="329454620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777240" rtl="0" eaLnBrk="1" latinLnBrk="0" hangingPunct="1">
        <a:lnSpc>
          <a:spcPct val="90000"/>
        </a:lnSpc>
        <a:spcBef>
          <a:spcPct val="0"/>
        </a:spcBef>
        <a:buNone/>
        <a:defRPr sz="2210" kern="1200" cap="all" spc="170" baseline="0">
          <a:solidFill>
            <a:srgbClr val="262626"/>
          </a:solidFill>
          <a:latin typeface="+mj-lt"/>
          <a:ea typeface="+mj-ea"/>
          <a:cs typeface="+mj-cs"/>
        </a:defRPr>
      </a:lvl1pPr>
    </p:titleStyle>
    <p:bodyStyle>
      <a:lvl1pPr marL="194310" indent="-194310" algn="l" defTabSz="777240" rtl="0" eaLnBrk="1" latinLnBrk="0" hangingPunct="1">
        <a:lnSpc>
          <a:spcPct val="100000"/>
        </a:lnSpc>
        <a:spcBef>
          <a:spcPts val="850"/>
        </a:spcBef>
        <a:buClr>
          <a:schemeClr val="accent2"/>
        </a:buClr>
        <a:buFont typeface="Arial" panose="020B0604020202020204" pitchFamily="34" charset="0"/>
        <a:buChar char="•"/>
        <a:defRPr sz="1530" kern="1200">
          <a:solidFill>
            <a:schemeClr val="tx1">
              <a:lumMod val="85000"/>
              <a:lumOff val="15000"/>
            </a:schemeClr>
          </a:solidFill>
          <a:latin typeface="+mn-lt"/>
          <a:ea typeface="+mn-ea"/>
          <a:cs typeface="+mn-cs"/>
        </a:defRPr>
      </a:lvl1pPr>
      <a:lvl2pPr marL="388620" indent="-194310" algn="l" defTabSz="777240" rtl="0" eaLnBrk="1" latinLnBrk="0" hangingPunct="1">
        <a:lnSpc>
          <a:spcPct val="100000"/>
        </a:lnSpc>
        <a:spcBef>
          <a:spcPts val="850"/>
        </a:spcBef>
        <a:buClr>
          <a:schemeClr val="accent2"/>
        </a:buClr>
        <a:buFont typeface="Arial" panose="020B0604020202020204" pitchFamily="34" charset="0"/>
        <a:buChar char="•"/>
        <a:defRPr sz="1360" kern="1200">
          <a:solidFill>
            <a:schemeClr val="tx1">
              <a:lumMod val="85000"/>
              <a:lumOff val="15000"/>
            </a:schemeClr>
          </a:solidFill>
          <a:latin typeface="+mn-lt"/>
          <a:ea typeface="+mn-ea"/>
          <a:cs typeface="+mn-cs"/>
        </a:defRPr>
      </a:lvl2pPr>
      <a:lvl3pPr marL="582930" indent="-194310" algn="l" defTabSz="777240" rtl="0" eaLnBrk="1" latinLnBrk="0" hangingPunct="1">
        <a:lnSpc>
          <a:spcPct val="100000"/>
        </a:lnSpc>
        <a:spcBef>
          <a:spcPts val="850"/>
        </a:spcBef>
        <a:buClr>
          <a:schemeClr val="accent2"/>
        </a:buClr>
        <a:buFont typeface="Arial" panose="020B0604020202020204" pitchFamily="34" charset="0"/>
        <a:buChar char="•"/>
        <a:defRPr sz="1360" kern="1200">
          <a:solidFill>
            <a:schemeClr val="tx1">
              <a:lumMod val="85000"/>
              <a:lumOff val="15000"/>
            </a:schemeClr>
          </a:solidFill>
          <a:latin typeface="+mn-lt"/>
          <a:ea typeface="+mn-ea"/>
          <a:cs typeface="+mn-cs"/>
        </a:defRPr>
      </a:lvl3pPr>
      <a:lvl4pPr marL="777240" indent="-194310" algn="l" defTabSz="777240" rtl="0" eaLnBrk="1" latinLnBrk="0" hangingPunct="1">
        <a:lnSpc>
          <a:spcPct val="100000"/>
        </a:lnSpc>
        <a:spcBef>
          <a:spcPts val="850"/>
        </a:spcBef>
        <a:buClr>
          <a:schemeClr val="accent2"/>
        </a:buClr>
        <a:buFont typeface="Arial" panose="020B0604020202020204" pitchFamily="34" charset="0"/>
        <a:buChar char="•"/>
        <a:defRPr sz="1360" kern="1200">
          <a:solidFill>
            <a:schemeClr val="tx1">
              <a:lumMod val="85000"/>
              <a:lumOff val="15000"/>
            </a:schemeClr>
          </a:solidFill>
          <a:latin typeface="+mn-lt"/>
          <a:ea typeface="+mn-ea"/>
          <a:cs typeface="+mn-cs"/>
        </a:defRPr>
      </a:lvl4pPr>
      <a:lvl5pPr marL="971550" indent="-194310" algn="l" defTabSz="777240" rtl="0" eaLnBrk="1" latinLnBrk="0" hangingPunct="1">
        <a:lnSpc>
          <a:spcPct val="100000"/>
        </a:lnSpc>
        <a:spcBef>
          <a:spcPts val="850"/>
        </a:spcBef>
        <a:buClr>
          <a:schemeClr val="accent2"/>
        </a:buClr>
        <a:buFont typeface="Arial" panose="020B0604020202020204" pitchFamily="34" charset="0"/>
        <a:buChar char="•"/>
        <a:defRPr sz="1360" kern="1200">
          <a:solidFill>
            <a:schemeClr val="tx1">
              <a:lumMod val="85000"/>
              <a:lumOff val="15000"/>
            </a:schemeClr>
          </a:solidFill>
          <a:latin typeface="+mn-lt"/>
          <a:ea typeface="+mn-ea"/>
          <a:cs typeface="+mn-cs"/>
        </a:defRPr>
      </a:lvl5pPr>
      <a:lvl6pPr marL="1117283" indent="-194310" algn="l" defTabSz="777240" rtl="0" eaLnBrk="1" latinLnBrk="0" hangingPunct="1">
        <a:lnSpc>
          <a:spcPct val="100000"/>
        </a:lnSpc>
        <a:spcBef>
          <a:spcPts val="850"/>
        </a:spcBef>
        <a:buClr>
          <a:schemeClr val="accent2"/>
        </a:buClr>
        <a:buFont typeface="Arial" panose="020B0604020202020204" pitchFamily="34" charset="0"/>
        <a:buChar char="•"/>
        <a:defRPr sz="1360" kern="1200">
          <a:solidFill>
            <a:schemeClr val="tx1"/>
          </a:solidFill>
          <a:latin typeface="+mn-lt"/>
          <a:ea typeface="+mn-ea"/>
          <a:cs typeface="+mn-cs"/>
        </a:defRPr>
      </a:lvl6pPr>
      <a:lvl7pPr marL="1263015" indent="-194310" algn="l" defTabSz="777240" rtl="0" eaLnBrk="1" latinLnBrk="0" hangingPunct="1">
        <a:lnSpc>
          <a:spcPct val="100000"/>
        </a:lnSpc>
        <a:spcBef>
          <a:spcPts val="850"/>
        </a:spcBef>
        <a:buClr>
          <a:schemeClr val="accent2"/>
        </a:buClr>
        <a:buFont typeface="Arial" panose="020B0604020202020204" pitchFamily="34" charset="0"/>
        <a:buChar char="•"/>
        <a:defRPr sz="1360" kern="1200">
          <a:solidFill>
            <a:schemeClr val="tx1"/>
          </a:solidFill>
          <a:latin typeface="+mn-lt"/>
          <a:ea typeface="+mn-ea"/>
          <a:cs typeface="+mn-cs"/>
        </a:defRPr>
      </a:lvl7pPr>
      <a:lvl8pPr marL="1408748" indent="-194310" algn="l" defTabSz="777240" rtl="0" eaLnBrk="1" latinLnBrk="0" hangingPunct="1">
        <a:lnSpc>
          <a:spcPct val="100000"/>
        </a:lnSpc>
        <a:spcBef>
          <a:spcPts val="850"/>
        </a:spcBef>
        <a:buClr>
          <a:schemeClr val="accent2"/>
        </a:buClr>
        <a:buFont typeface="Arial" panose="020B0604020202020204" pitchFamily="34" charset="0"/>
        <a:buChar char="•"/>
        <a:defRPr sz="1360" kern="1200" baseline="0">
          <a:solidFill>
            <a:schemeClr val="tx1"/>
          </a:solidFill>
          <a:latin typeface="+mn-lt"/>
          <a:ea typeface="+mn-ea"/>
          <a:cs typeface="+mn-cs"/>
        </a:defRPr>
      </a:lvl8pPr>
      <a:lvl9pPr marL="1554480" indent="-194310" algn="l" defTabSz="777240" rtl="0" eaLnBrk="1" latinLnBrk="0" hangingPunct="1">
        <a:lnSpc>
          <a:spcPct val="100000"/>
        </a:lnSpc>
        <a:spcBef>
          <a:spcPts val="850"/>
        </a:spcBef>
        <a:buClr>
          <a:schemeClr val="accent2"/>
        </a:buClr>
        <a:buFont typeface="Arial" panose="020B0604020202020204" pitchFamily="34" charset="0"/>
        <a:buChar char="•"/>
        <a:defRPr sz="1360" kern="1200" baseline="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960F2-26ED-1143-951B-5E5B336A792F}"/>
              </a:ext>
            </a:extLst>
          </p:cNvPr>
          <p:cNvSpPr>
            <a:spLocks noGrp="1"/>
          </p:cNvSpPr>
          <p:nvPr>
            <p:ph type="title"/>
          </p:nvPr>
        </p:nvSpPr>
        <p:spPr>
          <a:xfrm>
            <a:off x="698500" y="914400"/>
            <a:ext cx="6426200" cy="1292662"/>
          </a:xfrm>
        </p:spPr>
        <p:txBody>
          <a:bodyPr/>
          <a:lstStyle/>
          <a:p>
            <a:r>
              <a:rPr lang="en-US" dirty="0"/>
              <a:t>Algebra-Linear Equations, Linear Inequalities, and Linear Functions in Context (Lesson 1)</a:t>
            </a:r>
          </a:p>
        </p:txBody>
      </p:sp>
      <p:sp>
        <p:nvSpPr>
          <p:cNvPr id="3" name="Text Placeholder 2">
            <a:extLst>
              <a:ext uri="{FF2B5EF4-FFF2-40B4-BE49-F238E27FC236}">
                <a16:creationId xmlns:a16="http://schemas.microsoft.com/office/drawing/2014/main" id="{F37E1C03-6A81-8547-9A28-4F55072C1424}"/>
              </a:ext>
            </a:extLst>
          </p:cNvPr>
          <p:cNvSpPr>
            <a:spLocks noGrp="1"/>
          </p:cNvSpPr>
          <p:nvPr>
            <p:ph idx="1"/>
          </p:nvPr>
        </p:nvSpPr>
        <p:spPr>
          <a:xfrm>
            <a:off x="609600" y="2362200"/>
            <a:ext cx="6604000" cy="4896386"/>
          </a:xfrm>
        </p:spPr>
        <p:txBody>
          <a:bodyPr/>
          <a:lstStyle/>
          <a:p>
            <a:pPr marL="0" indent="0">
              <a:buNone/>
            </a:pPr>
            <a:r>
              <a:rPr lang="en-US" dirty="0"/>
              <a:t>Objectives:</a:t>
            </a:r>
          </a:p>
          <a:p>
            <a:pPr marL="0" indent="0">
              <a:buNone/>
            </a:pPr>
            <a:r>
              <a:rPr lang="en-US" dirty="0"/>
              <a:t>Students will </a:t>
            </a:r>
          </a:p>
          <a:p>
            <a:r>
              <a:rPr lang="en-US" dirty="0"/>
              <a:t>Identify and implement the steps necessary to use algebra to analyze and solve problems in context. </a:t>
            </a:r>
          </a:p>
          <a:p>
            <a:r>
              <a:rPr lang="en-US" dirty="0"/>
              <a:t>Define one or more variables that represent quantities in context, and write expressions, equations, inequalities, and/or functions that represent the relationships described in the context. </a:t>
            </a:r>
          </a:p>
          <a:p>
            <a:r>
              <a:rPr lang="en-US" dirty="0"/>
              <a:t>Solve equations and interpret their solutions in terms of the context. </a:t>
            </a:r>
          </a:p>
          <a:p>
            <a:r>
              <a:rPr lang="en-US" dirty="0"/>
              <a:t>Recognize that different questions could be asked about the same context. </a:t>
            </a:r>
          </a:p>
          <a:p>
            <a:endParaRPr lang="en-US" dirty="0"/>
          </a:p>
          <a:p>
            <a:endParaRPr lang="en-US" dirty="0"/>
          </a:p>
        </p:txBody>
      </p:sp>
    </p:spTree>
    <p:extLst>
      <p:ext uri="{BB962C8B-B14F-4D97-AF65-F5344CB8AC3E}">
        <p14:creationId xmlns:p14="http://schemas.microsoft.com/office/powerpoint/2010/main" val="3769498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DD685-22C6-B047-ADDF-CA7BE6F40E50}"/>
              </a:ext>
            </a:extLst>
          </p:cNvPr>
          <p:cNvSpPr>
            <a:spLocks noGrp="1"/>
          </p:cNvSpPr>
          <p:nvPr>
            <p:ph type="title"/>
          </p:nvPr>
        </p:nvSpPr>
        <p:spPr/>
        <p:txBody>
          <a:bodyPr/>
          <a:lstStyle/>
          <a:p>
            <a:r>
              <a:rPr lang="en-US" dirty="0"/>
              <a:t>Vocabulary Mathematical Terms </a:t>
            </a:r>
            <a:br>
              <a:rPr lang="en-US" dirty="0"/>
            </a:br>
            <a:r>
              <a:rPr lang="en-US" dirty="0"/>
              <a:t>5 Minutes</a:t>
            </a:r>
          </a:p>
        </p:txBody>
      </p:sp>
      <p:sp>
        <p:nvSpPr>
          <p:cNvPr id="3" name="Content Placeholder 2">
            <a:extLst>
              <a:ext uri="{FF2B5EF4-FFF2-40B4-BE49-F238E27FC236}">
                <a16:creationId xmlns:a16="http://schemas.microsoft.com/office/drawing/2014/main" id="{3E3AFBF5-731A-C64A-B2FF-717F5DFF0591}"/>
              </a:ext>
            </a:extLst>
          </p:cNvPr>
          <p:cNvSpPr>
            <a:spLocks noGrp="1"/>
          </p:cNvSpPr>
          <p:nvPr>
            <p:ph idx="1"/>
          </p:nvPr>
        </p:nvSpPr>
        <p:spPr>
          <a:xfrm>
            <a:off x="1365139" y="3158339"/>
            <a:ext cx="5047092" cy="5260370"/>
          </a:xfrm>
        </p:spPr>
        <p:txBody>
          <a:bodyPr/>
          <a:lstStyle/>
          <a:p>
            <a:pPr marL="0" indent="0">
              <a:buNone/>
            </a:pPr>
            <a:endParaRPr lang="en-US" dirty="0"/>
          </a:p>
          <a:p>
            <a:r>
              <a:rPr lang="en-US" dirty="0"/>
              <a:t> Variable- </a:t>
            </a:r>
          </a:p>
          <a:p>
            <a:r>
              <a:rPr lang="en-US" dirty="0"/>
              <a:t>Linear-</a:t>
            </a:r>
          </a:p>
          <a:p>
            <a:r>
              <a:rPr lang="en-US" dirty="0"/>
              <a:t>Expression-</a:t>
            </a:r>
          </a:p>
          <a:p>
            <a:r>
              <a:rPr lang="en-US" dirty="0"/>
              <a:t>Function- </a:t>
            </a:r>
          </a:p>
          <a:p>
            <a:r>
              <a:rPr lang="en-US" dirty="0"/>
              <a:t>Equation-</a:t>
            </a:r>
          </a:p>
          <a:p>
            <a:r>
              <a:rPr lang="en-US" dirty="0"/>
              <a:t>Inequality-</a:t>
            </a:r>
          </a:p>
          <a:p>
            <a:r>
              <a:rPr lang="en-US" dirty="0"/>
              <a:t>Independent and dependent variable- </a:t>
            </a:r>
          </a:p>
          <a:p>
            <a:pPr marL="0" indent="0">
              <a:buNone/>
            </a:pPr>
            <a:br>
              <a:rPr lang="en-US" dirty="0"/>
            </a:br>
            <a:endParaRPr lang="en-US" dirty="0"/>
          </a:p>
          <a:p>
            <a:endParaRPr lang="en-US" dirty="0"/>
          </a:p>
        </p:txBody>
      </p:sp>
    </p:spTree>
    <p:extLst>
      <p:ext uri="{BB962C8B-B14F-4D97-AF65-F5344CB8AC3E}">
        <p14:creationId xmlns:p14="http://schemas.microsoft.com/office/powerpoint/2010/main" val="2102485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5279-281C-6F44-9CEA-21C8D5FA05D3}"/>
              </a:ext>
            </a:extLst>
          </p:cNvPr>
          <p:cNvSpPr>
            <a:spLocks noGrp="1"/>
          </p:cNvSpPr>
          <p:nvPr>
            <p:ph type="title"/>
          </p:nvPr>
        </p:nvSpPr>
        <p:spPr/>
        <p:txBody>
          <a:bodyPr/>
          <a:lstStyle/>
          <a:p>
            <a:r>
              <a:rPr lang="en-US" dirty="0"/>
              <a:t>Independent Practice </a:t>
            </a:r>
            <a:br>
              <a:rPr lang="en-US" dirty="0"/>
            </a:br>
            <a:r>
              <a:rPr lang="en-US" dirty="0"/>
              <a:t>30 Minutes </a:t>
            </a:r>
          </a:p>
        </p:txBody>
      </p:sp>
      <p:sp>
        <p:nvSpPr>
          <p:cNvPr id="3" name="Content Placeholder 2">
            <a:extLst>
              <a:ext uri="{FF2B5EF4-FFF2-40B4-BE49-F238E27FC236}">
                <a16:creationId xmlns:a16="http://schemas.microsoft.com/office/drawing/2014/main" id="{D7691B6E-6355-A640-8FEA-8A724B22FEBC}"/>
              </a:ext>
            </a:extLst>
          </p:cNvPr>
          <p:cNvSpPr>
            <a:spLocks noGrp="1"/>
          </p:cNvSpPr>
          <p:nvPr>
            <p:ph idx="1"/>
          </p:nvPr>
        </p:nvSpPr>
        <p:spPr>
          <a:xfrm>
            <a:off x="1365139" y="3200400"/>
            <a:ext cx="5047092" cy="5260370"/>
          </a:xfrm>
        </p:spPr>
        <p:txBody>
          <a:bodyPr/>
          <a:lstStyle/>
          <a:p>
            <a:pPr marL="0" indent="0">
              <a:buNone/>
            </a:pPr>
            <a:r>
              <a:rPr lang="en-US" dirty="0"/>
              <a:t>Link your College Board account to your Khan Academy</a:t>
            </a:r>
            <a:r>
              <a:rPr lang="en-US" baseline="30000" dirty="0"/>
              <a:t>® </a:t>
            </a:r>
            <a:r>
              <a:rPr lang="en-US" dirty="0"/>
              <a:t>account. If you don’t have any scores to import from your College Board account, take Math Diagnostic Quiz 1. </a:t>
            </a:r>
          </a:p>
          <a:p>
            <a:r>
              <a:rPr lang="en-US" dirty="0"/>
              <a:t>Once your accounts are linked or you’ve taken Diagnostic Quiz 1, you can begin to practice problems at your skill level in these areas: Interpreting linear functions </a:t>
            </a:r>
          </a:p>
          <a:p>
            <a:r>
              <a:rPr lang="en-US" dirty="0"/>
              <a:t>Linear equations word problems </a:t>
            </a:r>
          </a:p>
          <a:p>
            <a:r>
              <a:rPr lang="en-US" dirty="0"/>
              <a:t>Linear inequality word problems </a:t>
            </a:r>
          </a:p>
          <a:p>
            <a:r>
              <a:rPr lang="en-US" dirty="0"/>
              <a:t>Linear function word problems </a:t>
            </a:r>
          </a:p>
          <a:p>
            <a:pPr marL="0" indent="0">
              <a:buNone/>
            </a:pPr>
            <a:br>
              <a:rPr lang="en-US" dirty="0"/>
            </a:br>
            <a:endParaRPr lang="en-US" dirty="0"/>
          </a:p>
          <a:p>
            <a:endParaRPr lang="en-US" dirty="0"/>
          </a:p>
        </p:txBody>
      </p:sp>
    </p:spTree>
    <p:extLst>
      <p:ext uri="{BB962C8B-B14F-4D97-AF65-F5344CB8AC3E}">
        <p14:creationId xmlns:p14="http://schemas.microsoft.com/office/powerpoint/2010/main" val="2827862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611A3-26A8-6849-802A-DF7C327787AF}"/>
              </a:ext>
            </a:extLst>
          </p:cNvPr>
          <p:cNvSpPr>
            <a:spLocks noGrp="1"/>
          </p:cNvSpPr>
          <p:nvPr>
            <p:ph type="title"/>
          </p:nvPr>
        </p:nvSpPr>
        <p:spPr>
          <a:xfrm>
            <a:off x="1346666" y="990600"/>
            <a:ext cx="5047092" cy="1743456"/>
          </a:xfrm>
        </p:spPr>
        <p:txBody>
          <a:bodyPr/>
          <a:lstStyle/>
          <a:p>
            <a:r>
              <a:rPr lang="en-US" dirty="0"/>
              <a:t>DO NOW Activity</a:t>
            </a:r>
            <a:br>
              <a:rPr lang="en-US" dirty="0"/>
            </a:br>
            <a:r>
              <a:rPr lang="en-US" dirty="0"/>
              <a:t>10 minutes</a:t>
            </a:r>
          </a:p>
        </p:txBody>
      </p:sp>
      <p:sp>
        <p:nvSpPr>
          <p:cNvPr id="3" name="Content Placeholder 2">
            <a:extLst>
              <a:ext uri="{FF2B5EF4-FFF2-40B4-BE49-F238E27FC236}">
                <a16:creationId xmlns:a16="http://schemas.microsoft.com/office/drawing/2014/main" id="{0BFF0955-FCAE-6641-9BA4-857B62CA4F23}"/>
              </a:ext>
            </a:extLst>
          </p:cNvPr>
          <p:cNvSpPr>
            <a:spLocks noGrp="1"/>
          </p:cNvSpPr>
          <p:nvPr>
            <p:ph idx="1"/>
          </p:nvPr>
        </p:nvSpPr>
        <p:spPr>
          <a:xfrm>
            <a:off x="1365139" y="2743200"/>
            <a:ext cx="5047092" cy="5486400"/>
          </a:xfrm>
        </p:spPr>
        <p:txBody>
          <a:bodyPr>
            <a:normAutofit fontScale="70000" lnSpcReduction="20000"/>
          </a:bodyPr>
          <a:lstStyle/>
          <a:p>
            <a:pPr marL="0" indent="0">
              <a:buNone/>
            </a:pPr>
            <a:r>
              <a:rPr lang="en-US" dirty="0"/>
              <a:t> </a:t>
            </a:r>
            <a:br>
              <a:rPr lang="en-US" dirty="0"/>
            </a:br>
            <a:r>
              <a:rPr lang="en-US" dirty="0"/>
              <a:t>Group Work: Students will work in groups of 4. Please record the following: </a:t>
            </a:r>
            <a:r>
              <a:rPr lang="en-US" b="1" dirty="0"/>
              <a:t>a. </a:t>
            </a:r>
            <a:r>
              <a:rPr lang="en-US" dirty="0"/>
              <a:t>Solve the problem—show all work and answer the questions:</a:t>
            </a:r>
          </a:p>
          <a:p>
            <a:r>
              <a:rPr lang="en-US" b="1" dirty="0"/>
              <a:t>b. </a:t>
            </a:r>
            <a:r>
              <a:rPr lang="en-US" dirty="0"/>
              <a:t>What do you need to know in order to be able to solve this problem? </a:t>
            </a:r>
          </a:p>
          <a:p>
            <a:r>
              <a:rPr lang="en-US" b="1" dirty="0"/>
              <a:t>c. </a:t>
            </a:r>
            <a:r>
              <a:rPr lang="en-US" dirty="0"/>
              <a:t>What is the process you used to solve this problem? </a:t>
            </a:r>
            <a:br>
              <a:rPr lang="en-US" dirty="0"/>
            </a:br>
            <a:endParaRPr lang="en-US" dirty="0"/>
          </a:p>
          <a:p>
            <a:r>
              <a:rPr lang="en-US" dirty="0"/>
              <a:t>After pairs of students have completed solving their example problem, have them share the process with their group and see that all reach a consensus about the answer, what you need to know to solve the problem, and the process for solving it. </a:t>
            </a:r>
          </a:p>
          <a:p>
            <a:pPr marL="0" indent="0">
              <a:buNone/>
            </a:pPr>
            <a:r>
              <a:rPr lang="en-US" b="1" dirty="0"/>
              <a:t>Example 1 </a:t>
            </a:r>
            <a:endParaRPr lang="en-US" dirty="0"/>
          </a:p>
          <a:p>
            <a:r>
              <a:rPr lang="en-US" dirty="0"/>
              <a:t>In 2014, County X had 783 miles of paved roads. Starting in 2015, the county has been building 8 miles of new paved roads each year. At this rate, how many miles of paved road will County X have in 2030? (Assume that no paved roads go out of service.) </a:t>
            </a:r>
          </a:p>
          <a:p>
            <a:pPr marL="0" indent="0">
              <a:buNone/>
            </a:pPr>
            <a:r>
              <a:rPr lang="en-US" b="1" dirty="0"/>
              <a:t>Example 2 </a:t>
            </a:r>
            <a:endParaRPr lang="en-US" dirty="0"/>
          </a:p>
          <a:p>
            <a:r>
              <a:rPr lang="en-US" dirty="0"/>
              <a:t>In 2014, County X had 783 miles of paved roads. Starting in 2015, the county has been building 8 miles of new paved roads each year. At this rate, if </a:t>
            </a:r>
            <a:r>
              <a:rPr lang="en-US" i="1" dirty="0"/>
              <a:t>n </a:t>
            </a:r>
            <a:r>
              <a:rPr lang="en-US" dirty="0"/>
              <a:t>is the number of years after 2014, which of the following functions </a:t>
            </a:r>
            <a:r>
              <a:rPr lang="en-US" i="1" dirty="0"/>
              <a:t>f </a:t>
            </a:r>
            <a:r>
              <a:rPr lang="en-US" dirty="0"/>
              <a:t>gives the number of miles of paved road there will be in County X? (Assume that no paved roads go out of service.) </a:t>
            </a:r>
          </a:p>
          <a:p>
            <a:pPr marL="0" indent="0">
              <a:buNone/>
            </a:pPr>
            <a:r>
              <a:rPr lang="en-US" b="1" dirty="0"/>
              <a:t>A. </a:t>
            </a:r>
            <a:r>
              <a:rPr lang="en-US" i="1" dirty="0"/>
              <a:t>f(n) </a:t>
            </a:r>
            <a:r>
              <a:rPr lang="en-US" dirty="0"/>
              <a:t>= 8 + 783</a:t>
            </a:r>
            <a:r>
              <a:rPr lang="en-US" i="1" dirty="0"/>
              <a:t>n </a:t>
            </a:r>
            <a:r>
              <a:rPr lang="en-US" b="1" dirty="0"/>
              <a:t>B. </a:t>
            </a:r>
            <a:r>
              <a:rPr lang="en-US" i="1" dirty="0"/>
              <a:t>f(n) </a:t>
            </a:r>
            <a:r>
              <a:rPr lang="en-US" dirty="0"/>
              <a:t>= 2,014 + 783</a:t>
            </a:r>
            <a:r>
              <a:rPr lang="en-US" i="1" dirty="0"/>
              <a:t>n </a:t>
            </a:r>
            <a:r>
              <a:rPr lang="en-US" b="1" dirty="0"/>
              <a:t>C. </a:t>
            </a:r>
            <a:r>
              <a:rPr lang="en-US" i="1" dirty="0"/>
              <a:t>f(n) </a:t>
            </a:r>
            <a:r>
              <a:rPr lang="en-US" dirty="0"/>
              <a:t>= 783 + 8</a:t>
            </a:r>
            <a:r>
              <a:rPr lang="en-US" i="1" dirty="0"/>
              <a:t>n </a:t>
            </a:r>
            <a:r>
              <a:rPr lang="en-US" b="1" dirty="0"/>
              <a:t>D. </a:t>
            </a:r>
            <a:r>
              <a:rPr lang="en-US" i="1" dirty="0"/>
              <a:t>f(n) </a:t>
            </a:r>
            <a:r>
              <a:rPr lang="en-US" dirty="0"/>
              <a:t>= 2,014 + 8</a:t>
            </a:r>
            <a:r>
              <a:rPr lang="en-US" i="1" dirty="0"/>
              <a:t>n </a:t>
            </a:r>
            <a:endParaRPr lang="en-US" b="1" dirty="0"/>
          </a:p>
          <a:p>
            <a:pPr marL="0" indent="0">
              <a:buNone/>
            </a:pPr>
            <a:endParaRPr lang="en-US" b="1" dirty="0"/>
          </a:p>
          <a:p>
            <a:pPr marL="0" indent="0">
              <a:buNone/>
            </a:pPr>
            <a:r>
              <a:rPr lang="en-US" b="1" dirty="0"/>
              <a:t>Example 3 </a:t>
            </a:r>
            <a:endParaRPr lang="en-US" dirty="0"/>
          </a:p>
          <a:p>
            <a:r>
              <a:rPr lang="en-US" dirty="0"/>
              <a:t>In 2014, County X had 783 miles of paved roads. Starting in 2015, the county has been building 8 miles of new paved roads each year. At this rate, in which year will County X first have at least 1,000 miles of paved roads? (Assume that no paved roads go out of service.) </a:t>
            </a:r>
          </a:p>
          <a:p>
            <a:pPr marL="0" indent="0">
              <a:buNone/>
            </a:pPr>
            <a:endParaRPr lang="en-US" dirty="0"/>
          </a:p>
        </p:txBody>
      </p:sp>
    </p:spTree>
    <p:extLst>
      <p:ext uri="{BB962C8B-B14F-4D97-AF65-F5344CB8AC3E}">
        <p14:creationId xmlns:p14="http://schemas.microsoft.com/office/powerpoint/2010/main" val="268186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28B6-5AC4-B44E-8444-CE9371342453}"/>
              </a:ext>
            </a:extLst>
          </p:cNvPr>
          <p:cNvSpPr>
            <a:spLocks noGrp="1"/>
          </p:cNvSpPr>
          <p:nvPr>
            <p:ph type="title"/>
          </p:nvPr>
        </p:nvSpPr>
        <p:spPr>
          <a:xfrm>
            <a:off x="544597" y="1600200"/>
            <a:ext cx="2797005" cy="1674196"/>
          </a:xfrm>
        </p:spPr>
        <p:txBody>
          <a:bodyPr/>
          <a:lstStyle/>
          <a:p>
            <a:r>
              <a:rPr lang="en-US" dirty="0"/>
              <a:t>Class Discussion</a:t>
            </a:r>
            <a:br>
              <a:rPr lang="en-US" dirty="0"/>
            </a:br>
            <a:br>
              <a:rPr lang="en-US" dirty="0"/>
            </a:br>
            <a:r>
              <a:rPr lang="en-US" dirty="0"/>
              <a:t>15 Minutes</a:t>
            </a:r>
          </a:p>
        </p:txBody>
      </p:sp>
      <p:sp>
        <p:nvSpPr>
          <p:cNvPr id="3" name="Content Placeholder 2">
            <a:extLst>
              <a:ext uri="{FF2B5EF4-FFF2-40B4-BE49-F238E27FC236}">
                <a16:creationId xmlns:a16="http://schemas.microsoft.com/office/drawing/2014/main" id="{1F381670-0D40-D24E-8498-62BF2AF580D0}"/>
              </a:ext>
            </a:extLst>
          </p:cNvPr>
          <p:cNvSpPr>
            <a:spLocks noGrp="1"/>
          </p:cNvSpPr>
          <p:nvPr>
            <p:ph idx="1"/>
          </p:nvPr>
        </p:nvSpPr>
        <p:spPr>
          <a:xfrm>
            <a:off x="4294251" y="609600"/>
            <a:ext cx="3070098" cy="8268615"/>
          </a:xfrm>
        </p:spPr>
        <p:txBody>
          <a:bodyPr>
            <a:normAutofit/>
          </a:bodyPr>
          <a:lstStyle/>
          <a:p>
            <a:pPr marL="0" indent="0">
              <a:buNone/>
            </a:pPr>
            <a:r>
              <a:rPr lang="en-US" dirty="0"/>
              <a:t>Have the class read all three example problems. </a:t>
            </a:r>
          </a:p>
          <a:p>
            <a:pPr lvl="1"/>
            <a:r>
              <a:rPr lang="en-US" dirty="0"/>
              <a:t>What do you need to know to solve each problem? Display a full list across the three examples. Note similarities and differences between the three examples. </a:t>
            </a:r>
          </a:p>
          <a:p>
            <a:pPr marL="194310" lvl="1" indent="0">
              <a:buNone/>
            </a:pPr>
            <a:r>
              <a:rPr lang="en-US" dirty="0"/>
              <a:t>Determine the following:  </a:t>
            </a:r>
          </a:p>
          <a:p>
            <a:pPr lvl="1"/>
            <a:r>
              <a:rPr lang="en-US" dirty="0"/>
              <a:t>What a variable is, and how to define a variable. </a:t>
            </a:r>
          </a:p>
          <a:p>
            <a:pPr lvl="1"/>
            <a:r>
              <a:rPr lang="en-US" dirty="0"/>
              <a:t>How to write an expression. </a:t>
            </a:r>
          </a:p>
          <a:p>
            <a:pPr lvl="1"/>
            <a:r>
              <a:rPr lang="en-US" dirty="0"/>
              <a:t>How to substitute-in a value for a variable. </a:t>
            </a:r>
          </a:p>
          <a:p>
            <a:pPr lvl="1"/>
            <a:r>
              <a:rPr lang="en-US" dirty="0"/>
              <a:t>How to create a function for a given situation/context. </a:t>
            </a:r>
          </a:p>
          <a:p>
            <a:pPr lvl="1"/>
            <a:r>
              <a:rPr lang="en-US" dirty="0"/>
              <a:t>How to solve an equation/inequality. </a:t>
            </a:r>
          </a:p>
          <a:p>
            <a:pPr lvl="1"/>
            <a:r>
              <a:rPr lang="en-US" dirty="0"/>
              <a:t>How to interpret a solution. </a:t>
            </a:r>
          </a:p>
          <a:p>
            <a:pPr marL="194310" lvl="1" indent="0">
              <a:buNone/>
            </a:pPr>
            <a:br>
              <a:rPr lang="en-US" dirty="0"/>
            </a:br>
            <a:endParaRPr lang="en-US" dirty="0"/>
          </a:p>
          <a:p>
            <a:pPr marL="0" indent="0">
              <a:buNone/>
            </a:pPr>
            <a:endParaRPr lang="en-US" dirty="0"/>
          </a:p>
        </p:txBody>
      </p:sp>
      <p:sp>
        <p:nvSpPr>
          <p:cNvPr id="4" name="Text Placeholder 3">
            <a:extLst>
              <a:ext uri="{FF2B5EF4-FFF2-40B4-BE49-F238E27FC236}">
                <a16:creationId xmlns:a16="http://schemas.microsoft.com/office/drawing/2014/main" id="{18A50F10-D700-F644-BFE1-808C6C83DFA4}"/>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43851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B43E8-63E8-094D-8070-EABBC7697668}"/>
              </a:ext>
            </a:extLst>
          </p:cNvPr>
          <p:cNvSpPr>
            <a:spLocks noGrp="1"/>
          </p:cNvSpPr>
          <p:nvPr>
            <p:ph type="title"/>
          </p:nvPr>
        </p:nvSpPr>
        <p:spPr/>
        <p:txBody>
          <a:bodyPr/>
          <a:lstStyle/>
          <a:p>
            <a:r>
              <a:rPr lang="en-US" dirty="0"/>
              <a:t>Steps needed to solve Equations</a:t>
            </a:r>
          </a:p>
        </p:txBody>
      </p:sp>
      <p:sp>
        <p:nvSpPr>
          <p:cNvPr id="3" name="Content Placeholder 2">
            <a:extLst>
              <a:ext uri="{FF2B5EF4-FFF2-40B4-BE49-F238E27FC236}">
                <a16:creationId xmlns:a16="http://schemas.microsoft.com/office/drawing/2014/main" id="{55DE3636-04E9-3947-B39C-5B4184E75B81}"/>
              </a:ext>
            </a:extLst>
          </p:cNvPr>
          <p:cNvSpPr>
            <a:spLocks noGrp="1"/>
          </p:cNvSpPr>
          <p:nvPr>
            <p:ph idx="1"/>
          </p:nvPr>
        </p:nvSpPr>
        <p:spPr>
          <a:xfrm>
            <a:off x="1365139" y="3276601"/>
            <a:ext cx="5047092" cy="5142108"/>
          </a:xfrm>
        </p:spPr>
        <p:txBody>
          <a:bodyPr/>
          <a:lstStyle/>
          <a:p>
            <a:pPr marL="0" indent="0">
              <a:buNone/>
            </a:pPr>
            <a:r>
              <a:rPr lang="en-US" dirty="0"/>
              <a:t>1. Define one or more variables that represent quantities in the question. </a:t>
            </a:r>
          </a:p>
          <a:p>
            <a:pPr marL="0" indent="0">
              <a:buNone/>
            </a:pPr>
            <a:r>
              <a:rPr lang="en-US" dirty="0"/>
              <a:t>2. Write one or more equations, expressions, inequalities, or functions that represent the relationships described in the question. </a:t>
            </a:r>
          </a:p>
          <a:p>
            <a:pPr marL="0" indent="0">
              <a:buNone/>
            </a:pPr>
            <a:r>
              <a:rPr lang="en-US" dirty="0"/>
              <a:t>3. Solve the equation. </a:t>
            </a:r>
          </a:p>
          <a:p>
            <a:pPr marL="0" indent="0">
              <a:buNone/>
            </a:pPr>
            <a:r>
              <a:rPr lang="en-US" dirty="0"/>
              <a:t>4. Interpret the solution in terms of what the question is asking. </a:t>
            </a:r>
          </a:p>
        </p:txBody>
      </p:sp>
    </p:spTree>
    <p:extLst>
      <p:ext uri="{BB962C8B-B14F-4D97-AF65-F5344CB8AC3E}">
        <p14:creationId xmlns:p14="http://schemas.microsoft.com/office/powerpoint/2010/main" val="465369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0A5CC-706C-6D49-B0B2-27640E25ADF3}"/>
              </a:ext>
            </a:extLst>
          </p:cNvPr>
          <p:cNvSpPr>
            <a:spLocks noGrp="1"/>
          </p:cNvSpPr>
          <p:nvPr>
            <p:ph type="title"/>
          </p:nvPr>
        </p:nvSpPr>
        <p:spPr/>
        <p:txBody>
          <a:bodyPr>
            <a:normAutofit/>
          </a:bodyPr>
          <a:lstStyle/>
          <a:p>
            <a:r>
              <a:rPr lang="en-US" dirty="0"/>
              <a:t>Example 1 Breakdown</a:t>
            </a:r>
          </a:p>
        </p:txBody>
      </p:sp>
      <p:sp>
        <p:nvSpPr>
          <p:cNvPr id="3" name="Content Placeholder 2">
            <a:extLst>
              <a:ext uri="{FF2B5EF4-FFF2-40B4-BE49-F238E27FC236}">
                <a16:creationId xmlns:a16="http://schemas.microsoft.com/office/drawing/2014/main" id="{D6820750-B444-644F-A603-592C467245E3}"/>
              </a:ext>
            </a:extLst>
          </p:cNvPr>
          <p:cNvSpPr>
            <a:spLocks noGrp="1"/>
          </p:cNvSpPr>
          <p:nvPr>
            <p:ph idx="1"/>
          </p:nvPr>
        </p:nvSpPr>
        <p:spPr>
          <a:xfrm>
            <a:off x="1365139" y="3276601"/>
            <a:ext cx="5047092" cy="5142108"/>
          </a:xfrm>
        </p:spPr>
        <p:txBody>
          <a:bodyPr>
            <a:normAutofit fontScale="92500"/>
          </a:bodyPr>
          <a:lstStyle/>
          <a:p>
            <a:pPr marL="0" indent="0">
              <a:buNone/>
            </a:pPr>
            <a:r>
              <a:rPr lang="en-US" dirty="0"/>
              <a:t>In 2014, County X had 783 miles of paved roads. Starting in 2015, the county has been building 8 miles of new paved roads each year. At this rate, how many miles of paved road will County X have in 2030? (Assume that no paved roads go out of service.) </a:t>
            </a:r>
          </a:p>
          <a:p>
            <a:pPr marL="342900" indent="-342900">
              <a:buAutoNum type="arabicPeriod"/>
            </a:pPr>
            <a:r>
              <a:rPr lang="en-US" dirty="0">
                <a:solidFill>
                  <a:schemeClr val="tx1"/>
                </a:solidFill>
              </a:rPr>
              <a:t>Decide</a:t>
            </a:r>
            <a:r>
              <a:rPr lang="en-US" dirty="0"/>
              <a:t> what variable or variables you need to define. Since the number of miles paved depends on the year, we can define a variable to represent the year. The number of years after 2014 can be represented using the variable n. </a:t>
            </a:r>
          </a:p>
          <a:p>
            <a:pPr marL="342900" indent="-342900">
              <a:buAutoNum type="arabicPeriod"/>
            </a:pPr>
            <a:r>
              <a:rPr lang="en-US" dirty="0"/>
              <a:t>Then, since the question says that County X had 783 miles of paved road in 2014 and is building 8 miles of new paved roads each year, the expression 783 + 8n gives the number of miles of paved roads in County X in the year that is n years after 2014. </a:t>
            </a:r>
          </a:p>
          <a:p>
            <a:pPr marL="342900" indent="-342900">
              <a:buAutoNum type="arabicPeriod"/>
            </a:pPr>
            <a:r>
              <a:rPr lang="en-US" dirty="0"/>
              <a:t>Furthermore, the year 2030 is 2030 − 2014 = 16 years after 2014; thus, the year 2030 corresponds to n = 16. </a:t>
            </a:r>
          </a:p>
          <a:p>
            <a:pPr marL="342900" indent="-342900">
              <a:buAutoNum type="arabicPeriod"/>
            </a:pPr>
            <a:r>
              <a:rPr lang="en-US" dirty="0"/>
              <a:t>Hence, to find the number of miles of paved roads in County X in 2030, substitute 16 for n in the expression 783 + 8n, giving 783 + 8(16) = 783 + 128 = 911. Therefore, at the given rate of building, County X will have 911 miles of paved roads in 2030.</a:t>
            </a:r>
          </a:p>
        </p:txBody>
      </p:sp>
    </p:spTree>
    <p:extLst>
      <p:ext uri="{BB962C8B-B14F-4D97-AF65-F5344CB8AC3E}">
        <p14:creationId xmlns:p14="http://schemas.microsoft.com/office/powerpoint/2010/main" val="140548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B4910-E180-6E4E-8A14-12AB30FE339F}"/>
              </a:ext>
            </a:extLst>
          </p:cNvPr>
          <p:cNvSpPr>
            <a:spLocks noGrp="1"/>
          </p:cNvSpPr>
          <p:nvPr>
            <p:ph idx="1"/>
          </p:nvPr>
        </p:nvSpPr>
        <p:spPr>
          <a:xfrm>
            <a:off x="4294251" y="1293571"/>
            <a:ext cx="3070098" cy="7698029"/>
          </a:xfrm>
        </p:spPr>
        <p:txBody>
          <a:bodyPr/>
          <a:lstStyle/>
          <a:p>
            <a:r>
              <a:rPr lang="en-US" dirty="0"/>
              <a:t>In 2014, County X had 783 miles of paved roads. Starting in 2015, the county has been building 8 miles of new paved roads each year. At this rate, if n is the number of years after 2014, which of the following functions f gives the number of miles of paved road there will be in County X? (Assume that no paved roads go out of service.) </a:t>
            </a:r>
          </a:p>
          <a:p>
            <a:pPr marL="0" indent="0">
              <a:buNone/>
            </a:pPr>
            <a:r>
              <a:rPr lang="en-US" dirty="0"/>
              <a:t>A) f (n) = 8 + 783n </a:t>
            </a:r>
          </a:p>
          <a:p>
            <a:pPr marL="0" indent="0">
              <a:buNone/>
            </a:pPr>
            <a:r>
              <a:rPr lang="en-US" dirty="0"/>
              <a:t>B) f (n) = 2,014 + 783n</a:t>
            </a:r>
          </a:p>
          <a:p>
            <a:pPr marL="0" indent="0">
              <a:buNone/>
            </a:pPr>
            <a:r>
              <a:rPr lang="en-US" dirty="0"/>
              <a:t>C) f (n) = 783 + 8n </a:t>
            </a:r>
          </a:p>
          <a:p>
            <a:pPr marL="0" indent="0">
              <a:buNone/>
            </a:pPr>
            <a:r>
              <a:rPr lang="en-US" dirty="0"/>
              <a:t>D) f (n) = 2,014 + 8n</a:t>
            </a:r>
          </a:p>
          <a:p>
            <a:pPr marL="0" indent="0">
              <a:buNone/>
            </a:pPr>
            <a:r>
              <a:rPr lang="en-US" dirty="0"/>
              <a:t>This question already defines the variable and asks you to create or identify a function that describes the context. The discussion in Example 1 shows that the correct answer is choice C.</a:t>
            </a:r>
          </a:p>
        </p:txBody>
      </p:sp>
      <p:sp>
        <p:nvSpPr>
          <p:cNvPr id="4" name="Text Placeholder 3">
            <a:extLst>
              <a:ext uri="{FF2B5EF4-FFF2-40B4-BE49-F238E27FC236}">
                <a16:creationId xmlns:a16="http://schemas.microsoft.com/office/drawing/2014/main" id="{0920FFA3-2378-DB45-9271-D6D09772AD7E}"/>
              </a:ext>
            </a:extLst>
          </p:cNvPr>
          <p:cNvSpPr>
            <a:spLocks noGrp="1"/>
          </p:cNvSpPr>
          <p:nvPr>
            <p:ph type="body" sz="half" idx="2"/>
          </p:nvPr>
        </p:nvSpPr>
        <p:spPr/>
        <p:txBody>
          <a:bodyPr/>
          <a:lstStyle/>
          <a:p>
            <a:endParaRPr lang="en-US" dirty="0"/>
          </a:p>
        </p:txBody>
      </p:sp>
      <p:sp>
        <p:nvSpPr>
          <p:cNvPr id="6" name="Title 5">
            <a:extLst>
              <a:ext uri="{FF2B5EF4-FFF2-40B4-BE49-F238E27FC236}">
                <a16:creationId xmlns:a16="http://schemas.microsoft.com/office/drawing/2014/main" id="{A7D0488B-CB73-2C42-8FE9-410D8726C0E9}"/>
              </a:ext>
            </a:extLst>
          </p:cNvPr>
          <p:cNvSpPr>
            <a:spLocks noGrp="1"/>
          </p:cNvSpPr>
          <p:nvPr>
            <p:ph type="title"/>
          </p:nvPr>
        </p:nvSpPr>
        <p:spPr/>
        <p:txBody>
          <a:bodyPr/>
          <a:lstStyle/>
          <a:p>
            <a:r>
              <a:rPr lang="en-US" dirty="0"/>
              <a:t>Example 2 Breakdown</a:t>
            </a:r>
          </a:p>
        </p:txBody>
      </p:sp>
    </p:spTree>
    <p:extLst>
      <p:ext uri="{BB962C8B-B14F-4D97-AF65-F5344CB8AC3E}">
        <p14:creationId xmlns:p14="http://schemas.microsoft.com/office/powerpoint/2010/main" val="138222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1E59E-4B47-A04B-929F-991E0B0C1BF7}"/>
              </a:ext>
            </a:extLst>
          </p:cNvPr>
          <p:cNvSpPr>
            <a:spLocks noGrp="1"/>
          </p:cNvSpPr>
          <p:nvPr>
            <p:ph type="title"/>
          </p:nvPr>
        </p:nvSpPr>
        <p:spPr/>
        <p:txBody>
          <a:bodyPr/>
          <a:lstStyle/>
          <a:p>
            <a:r>
              <a:rPr lang="en-US" dirty="0"/>
              <a:t>Example 3 Breakdown </a:t>
            </a:r>
          </a:p>
        </p:txBody>
      </p:sp>
      <p:sp>
        <p:nvSpPr>
          <p:cNvPr id="3" name="Content Placeholder 2">
            <a:extLst>
              <a:ext uri="{FF2B5EF4-FFF2-40B4-BE49-F238E27FC236}">
                <a16:creationId xmlns:a16="http://schemas.microsoft.com/office/drawing/2014/main" id="{A28316E9-1213-FA47-B606-24AB59A83B61}"/>
              </a:ext>
            </a:extLst>
          </p:cNvPr>
          <p:cNvSpPr>
            <a:spLocks noGrp="1"/>
          </p:cNvSpPr>
          <p:nvPr>
            <p:ph idx="1"/>
          </p:nvPr>
        </p:nvSpPr>
        <p:spPr/>
        <p:txBody>
          <a:bodyPr>
            <a:normAutofit fontScale="77500" lnSpcReduction="20000"/>
          </a:bodyPr>
          <a:lstStyle/>
          <a:p>
            <a:pPr marL="0" indent="0">
              <a:buNone/>
            </a:pPr>
            <a:r>
              <a:rPr lang="en-US" dirty="0"/>
              <a:t>In 2014, County X had 783 miles of paved roads. Starting in 2015, the county has been building 8 miles of new paved roads each year. At this rate, in which year will County X first have at least 1,000 miles of paved roads? (Assume that no paved roads go out of service.)</a:t>
            </a:r>
          </a:p>
          <a:p>
            <a:pPr marL="0" indent="0">
              <a:buNone/>
            </a:pPr>
            <a:r>
              <a:rPr lang="en-US" dirty="0"/>
              <a:t>In this question, you must create and solve an inequality. As in Example 1, let n be the number of years after 2014. Then the expression 783 + 8n gives the number of miles of paved roads in County X n years after 2014. The question is asking when there will first be at least 1,000 miles of paved roads in County X. This condition can be represented by the inequality 783 + 8n ≥ 1,000. To find the year in which there will first be at least 1,000 miles of paved roads, you solve this inequality for n. Subtracting 783 from each side of 783 + 8n ≥ 1,000 gives 8n ≥ 217. Then dividing each side of 8n ≥ 217 by 8 gives n ≥ 27.125. Note that an important part of relating the inequality 783 + 8n ≥ 1,000 back to the context is to notice that n is counting calendar years, and so the value of n must be an integer. The least value of n that satisfies 783 + 8n ≥ 1,000 is 27.125, but the year 2014 + 27.125 = 2041.125 does not make sense as an answer, and in 2041, there would be only 783 + 8(27) = 999 miles of paved roads in the county. Therefore, the variable n needs to be rounded up to the next integer, and so the least possible value of n is 28. Therefore, the year that County X will first have at least 1,000 miles of paved roads is 28 years after 2014, which is 2042. In Example 1, once the variable n was defined, you needed to find an expression that represents the number of miles of paved road in terms of n. In other questions, creating the correct expression, equation, or function may require a more insightful understanding of the context.</a:t>
            </a:r>
          </a:p>
        </p:txBody>
      </p:sp>
      <p:sp>
        <p:nvSpPr>
          <p:cNvPr id="4" name="Text Placeholder 3">
            <a:extLst>
              <a:ext uri="{FF2B5EF4-FFF2-40B4-BE49-F238E27FC236}">
                <a16:creationId xmlns:a16="http://schemas.microsoft.com/office/drawing/2014/main" id="{707C5515-4FE8-F241-B17E-B059D196559D}"/>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9349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3FEE-EF22-9540-8A7E-6539C96C8D8B}"/>
              </a:ext>
            </a:extLst>
          </p:cNvPr>
          <p:cNvSpPr>
            <a:spLocks noGrp="1"/>
          </p:cNvSpPr>
          <p:nvPr>
            <p:ph type="title"/>
          </p:nvPr>
        </p:nvSpPr>
        <p:spPr/>
        <p:txBody>
          <a:bodyPr/>
          <a:lstStyle/>
          <a:p>
            <a:r>
              <a:rPr lang="en-US" dirty="0"/>
              <a:t>Exit Ticket -5 Mins.</a:t>
            </a:r>
          </a:p>
        </p:txBody>
      </p:sp>
      <p:sp>
        <p:nvSpPr>
          <p:cNvPr id="3" name="Content Placeholder 2">
            <a:extLst>
              <a:ext uri="{FF2B5EF4-FFF2-40B4-BE49-F238E27FC236}">
                <a16:creationId xmlns:a16="http://schemas.microsoft.com/office/drawing/2014/main" id="{C83FFC31-2575-6B4B-957E-ADAB1B64E121}"/>
              </a:ext>
            </a:extLst>
          </p:cNvPr>
          <p:cNvSpPr>
            <a:spLocks noGrp="1"/>
          </p:cNvSpPr>
          <p:nvPr>
            <p:ph idx="1"/>
          </p:nvPr>
        </p:nvSpPr>
        <p:spPr>
          <a:xfrm>
            <a:off x="1365139" y="3124200"/>
            <a:ext cx="5047092" cy="5142108"/>
          </a:xfrm>
        </p:spPr>
        <p:txBody>
          <a:bodyPr/>
          <a:lstStyle/>
          <a:p>
            <a:pPr marL="0" indent="0">
              <a:buNone/>
            </a:pPr>
            <a:r>
              <a:rPr lang="en-US" dirty="0"/>
              <a:t>To edit a manuscript, Miguel charges $50 for the first 2 hours and $20 per hour after the first 2 hours. Which of the following expresses the amount, </a:t>
            </a:r>
            <a:r>
              <a:rPr lang="en-US" i="1" dirty="0"/>
              <a:t>C</a:t>
            </a:r>
            <a:r>
              <a:rPr lang="en-US" dirty="0"/>
              <a:t>, in dollars, Miguel charges if it takes him </a:t>
            </a:r>
            <a:r>
              <a:rPr lang="en-US" i="1" dirty="0"/>
              <a:t>x </a:t>
            </a:r>
            <a:r>
              <a:rPr lang="en-US" dirty="0"/>
              <a:t>hours to edit a manuscript, where X&gt;2?</a:t>
            </a:r>
          </a:p>
          <a:p>
            <a:pPr marL="0" indent="0">
              <a:buNone/>
            </a:pPr>
            <a:r>
              <a:rPr lang="en-US" b="1" dirty="0"/>
              <a:t>A. </a:t>
            </a:r>
            <a:r>
              <a:rPr lang="en-US" i="1" dirty="0"/>
              <a:t>C </a:t>
            </a:r>
            <a:r>
              <a:rPr lang="en-US" dirty="0"/>
              <a:t>= 20</a:t>
            </a:r>
            <a:r>
              <a:rPr lang="en-US" i="1" dirty="0"/>
              <a:t>x </a:t>
            </a:r>
            <a:r>
              <a:rPr lang="en-US" b="1" dirty="0"/>
              <a:t>B. </a:t>
            </a:r>
            <a:r>
              <a:rPr lang="en-US" i="1" dirty="0"/>
              <a:t>C </a:t>
            </a:r>
            <a:r>
              <a:rPr lang="en-US" dirty="0"/>
              <a:t>= 20</a:t>
            </a:r>
            <a:r>
              <a:rPr lang="en-US" i="1" dirty="0"/>
              <a:t>x </a:t>
            </a:r>
            <a:r>
              <a:rPr lang="en-US" dirty="0"/>
              <a:t>+ 10 </a:t>
            </a:r>
            <a:r>
              <a:rPr lang="en-US" b="1" dirty="0"/>
              <a:t>C. </a:t>
            </a:r>
            <a:r>
              <a:rPr lang="en-US" i="1" dirty="0"/>
              <a:t>C </a:t>
            </a:r>
            <a:r>
              <a:rPr lang="en-US" dirty="0"/>
              <a:t>= 20</a:t>
            </a:r>
            <a:r>
              <a:rPr lang="en-US" i="1" dirty="0"/>
              <a:t>x </a:t>
            </a:r>
            <a:r>
              <a:rPr lang="en-US" dirty="0"/>
              <a:t>+ 50 </a:t>
            </a:r>
            <a:r>
              <a:rPr lang="en-US" b="1" dirty="0"/>
              <a:t>D. </a:t>
            </a:r>
            <a:r>
              <a:rPr lang="en-US" i="1" dirty="0"/>
              <a:t>C </a:t>
            </a:r>
            <a:r>
              <a:rPr lang="en-US" dirty="0"/>
              <a:t>= 20</a:t>
            </a:r>
            <a:r>
              <a:rPr lang="en-US" i="1" dirty="0"/>
              <a:t>x </a:t>
            </a:r>
            <a:r>
              <a:rPr lang="en-US" dirty="0"/>
              <a:t>+ 90 </a:t>
            </a:r>
          </a:p>
          <a:p>
            <a:pPr marL="0" indent="0">
              <a:buNone/>
            </a:pPr>
            <a:endParaRPr lang="en-US" dirty="0"/>
          </a:p>
          <a:p>
            <a:pPr marL="0" indent="0">
              <a:buNone/>
            </a:pPr>
            <a:r>
              <a:rPr lang="en-US" dirty="0"/>
              <a:t>After solving the equation, write a 2-3 sentence reflection on why you believe you have the correct answer. </a:t>
            </a:r>
          </a:p>
        </p:txBody>
      </p:sp>
    </p:spTree>
    <p:extLst>
      <p:ext uri="{BB962C8B-B14F-4D97-AF65-F5344CB8AC3E}">
        <p14:creationId xmlns:p14="http://schemas.microsoft.com/office/powerpoint/2010/main" val="16491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00F6D-4924-5547-BFB1-E94CC6070147}"/>
              </a:ext>
            </a:extLst>
          </p:cNvPr>
          <p:cNvSpPr>
            <a:spLocks noGrp="1"/>
          </p:cNvSpPr>
          <p:nvPr>
            <p:ph type="title"/>
          </p:nvPr>
        </p:nvSpPr>
        <p:spPr/>
        <p:txBody>
          <a:bodyPr/>
          <a:lstStyle/>
          <a:p>
            <a:r>
              <a:rPr lang="en-US" dirty="0"/>
              <a:t>Example 4 Breakdown</a:t>
            </a:r>
          </a:p>
        </p:txBody>
      </p:sp>
      <p:sp>
        <p:nvSpPr>
          <p:cNvPr id="3" name="Content Placeholder 2">
            <a:extLst>
              <a:ext uri="{FF2B5EF4-FFF2-40B4-BE49-F238E27FC236}">
                <a16:creationId xmlns:a16="http://schemas.microsoft.com/office/drawing/2014/main" id="{A5C3B2DB-A1DF-7849-8493-2959B7458CFB}"/>
              </a:ext>
            </a:extLst>
          </p:cNvPr>
          <p:cNvSpPr>
            <a:spLocks noGrp="1"/>
          </p:cNvSpPr>
          <p:nvPr>
            <p:ph idx="1"/>
          </p:nvPr>
        </p:nvSpPr>
        <p:spPr>
          <a:xfrm>
            <a:off x="1365139" y="3276600"/>
            <a:ext cx="5047092" cy="5082975"/>
          </a:xfrm>
        </p:spPr>
        <p:txBody>
          <a:bodyPr/>
          <a:lstStyle/>
          <a:p>
            <a:pPr marL="0" indent="0">
              <a:buNone/>
            </a:pPr>
            <a:r>
              <a:rPr lang="en-US" dirty="0"/>
              <a:t>The question defines the variables C and x and asks you to express C in terms of x. To create the correct equation, you must note that since the $50 that Miguel charges pays for his first 2 hours of editing, he charges $20 per hour only after the first 2 hours. Thus, if it takes x hours for Miguel to edit a manuscript, he charges $50 for the first 2 hours and $20 per hour for the remaining time, which is x − 2 hours. Thus, his total charge, C, in dollars, can be written as C = 50 + 20(x − 2), where x &gt; 2. This does not match any of the choices. But when the right-hand side of C = 50 + 20(x − 2) is expanded, you get C = 50 + 20x − 40, or C = 20x + 10, which is choice B.  As with Examples 1 to 3, there are different questions that could be asked about this context. For example, you could be asked to find how long it took Miguel to edit a manuscript if he charged $370.</a:t>
            </a:r>
          </a:p>
        </p:txBody>
      </p:sp>
    </p:spTree>
    <p:extLst>
      <p:ext uri="{BB962C8B-B14F-4D97-AF65-F5344CB8AC3E}">
        <p14:creationId xmlns:p14="http://schemas.microsoft.com/office/powerpoint/2010/main" val="360353851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{95510F8A-8C23-EF4F-A186-72014CC6AE91}tf10001120</Template>
  <TotalTime>2910</TotalTime>
  <Words>678</Words>
  <Application>Microsoft Macintosh PowerPoint</Application>
  <PresentationFormat>Custom</PresentationFormat>
  <Paragraphs>78</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MT</vt:lpstr>
      <vt:lpstr>Parcel</vt:lpstr>
      <vt:lpstr>Algebra-Linear Equations, Linear Inequalities, and Linear Functions in Context (Lesson 1)</vt:lpstr>
      <vt:lpstr>DO NOW Activity 10 minutes</vt:lpstr>
      <vt:lpstr>Class Discussion  15 Minutes</vt:lpstr>
      <vt:lpstr>Steps needed to solve Equations</vt:lpstr>
      <vt:lpstr>Example 1 Breakdown</vt:lpstr>
      <vt:lpstr>Example 2 Breakdown</vt:lpstr>
      <vt:lpstr>Example 3 Breakdown </vt:lpstr>
      <vt:lpstr>Exit Ticket -5 Mins.</vt:lpstr>
      <vt:lpstr>Example 4 Breakdown</vt:lpstr>
      <vt:lpstr>Vocabulary Mathematical Terms  5 Minutes</vt:lpstr>
      <vt:lpstr>Independent Practice  30 Minutes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SAT Lesson Plans Introduction and User Guide | SAT Suite of Assessments – The College Board</dc:title>
  <dc:subject>Use this guide for tips on bringing Official SAT Practice into the classroom.</dc:subject>
  <dc:creator>The College Board</dc:creator>
  <cp:lastModifiedBy>Danny Valdez</cp:lastModifiedBy>
  <cp:revision>45</cp:revision>
  <dcterms:created xsi:type="dcterms:W3CDTF">2020-02-19T17:49:49Z</dcterms:created>
  <dcterms:modified xsi:type="dcterms:W3CDTF">2020-02-21T18:20:01Z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2017-07-28T00:00:00Z</vt:filetime>
  </property>
  <property fmtid="{D5CDD505-2E9C-101B-9397-08002B2CF9AE}" pid="3" name="Creator">
    <vt:lpwstr>Adobe InDesign CC 2015 (Macintosh)</vt:lpwstr>
  </property>
  <property fmtid="{D5CDD505-2E9C-101B-9397-08002B2CF9AE}" pid="4" name="LastSaved">
    <vt:filetime>2020-02-19T00:00:00Z</vt:filetime>
  </property>
</Properties>
</file>